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>
        <p:scale>
          <a:sx n="63" d="100"/>
          <a:sy n="63" d="100"/>
        </p:scale>
        <p:origin x="190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2336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按一下以編輯母片文字樣式</a:t>
            </a:r>
          </a:p>
          <a:p>
            <a:pPr lvl="1"/>
            <a:r>
              <a:rPr kumimoji="1" lang="zh-CN" altLang="en-US" smtClean="0"/>
              <a:t>第二層</a:t>
            </a:r>
          </a:p>
          <a:p>
            <a:pPr lvl="2"/>
            <a:r>
              <a:rPr kumimoji="1" lang="zh-CN" altLang="en-US" smtClean="0"/>
              <a:t>第三層</a:t>
            </a:r>
          </a:p>
          <a:p>
            <a:pPr lvl="3"/>
            <a:r>
              <a:rPr kumimoji="1" lang="zh-CN" altLang="en-US" smtClean="0"/>
              <a:t>第四層</a:t>
            </a:r>
          </a:p>
          <a:p>
            <a:pPr lvl="4"/>
            <a:r>
              <a:rPr kumimoji="1" lang="zh-CN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按一下以編輯母片文字樣式</a:t>
            </a:r>
          </a:p>
          <a:p>
            <a:pPr lvl="1"/>
            <a:r>
              <a:rPr kumimoji="1" lang="zh-CN" altLang="en-US" smtClean="0"/>
              <a:t>第二層</a:t>
            </a:r>
          </a:p>
          <a:p>
            <a:pPr lvl="2"/>
            <a:r>
              <a:rPr kumimoji="1" lang="zh-CN" altLang="en-US" smtClean="0"/>
              <a:t>第三層</a:t>
            </a:r>
          </a:p>
          <a:p>
            <a:pPr lvl="3"/>
            <a:r>
              <a:rPr kumimoji="1" lang="zh-CN" altLang="en-US" smtClean="0"/>
              <a:t>第四層</a:t>
            </a:r>
          </a:p>
          <a:p>
            <a:pPr lvl="4"/>
            <a:r>
              <a:rPr kumimoji="1" lang="zh-CN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0387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按一下以編輯母片文字樣式</a:t>
            </a:r>
          </a:p>
          <a:p>
            <a:pPr lvl="1"/>
            <a:r>
              <a:rPr kumimoji="1" lang="zh-CN" altLang="en-US" smtClean="0"/>
              <a:t>第二層</a:t>
            </a:r>
          </a:p>
          <a:p>
            <a:pPr lvl="2"/>
            <a:r>
              <a:rPr kumimoji="1" lang="zh-CN" altLang="en-US" smtClean="0"/>
              <a:t>第三層</a:t>
            </a:r>
          </a:p>
          <a:p>
            <a:pPr lvl="3"/>
            <a:r>
              <a:rPr kumimoji="1" lang="zh-CN" altLang="en-US" smtClean="0"/>
              <a:t>第四層</a:t>
            </a:r>
          </a:p>
          <a:p>
            <a:pPr lvl="4"/>
            <a:r>
              <a:rPr kumimoji="1" lang="zh-CN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按一下以編輯母片文字樣式</a:t>
            </a:r>
          </a:p>
          <a:p>
            <a:pPr lvl="1"/>
            <a:r>
              <a:rPr kumimoji="1" lang="zh-CN" altLang="en-US" smtClean="0"/>
              <a:t>第二層</a:t>
            </a:r>
          </a:p>
          <a:p>
            <a:pPr lvl="2"/>
            <a:r>
              <a:rPr kumimoji="1" lang="zh-CN" altLang="en-US" smtClean="0"/>
              <a:t>第三層</a:t>
            </a:r>
          </a:p>
          <a:p>
            <a:pPr lvl="3"/>
            <a:r>
              <a:rPr kumimoji="1" lang="zh-CN" altLang="en-US" smtClean="0"/>
              <a:t>第四層</a:t>
            </a:r>
          </a:p>
          <a:p>
            <a:pPr lvl="4"/>
            <a:r>
              <a:rPr kumimoji="1" lang="zh-CN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按一下以編輯母片文字樣式</a:t>
            </a:r>
          </a:p>
          <a:p>
            <a:pPr lvl="1"/>
            <a:r>
              <a:rPr kumimoji="1" lang="zh-CN" altLang="en-US" smtClean="0"/>
              <a:t>第二層</a:t>
            </a:r>
          </a:p>
          <a:p>
            <a:pPr lvl="2"/>
            <a:r>
              <a:rPr kumimoji="1" lang="zh-CN" altLang="en-US" smtClean="0"/>
              <a:t>第三層</a:t>
            </a:r>
          </a:p>
          <a:p>
            <a:pPr lvl="3"/>
            <a:r>
              <a:rPr kumimoji="1" lang="zh-CN" altLang="en-US" smtClean="0"/>
              <a:t>第四層</a:t>
            </a:r>
          </a:p>
          <a:p>
            <a:pPr lvl="4"/>
            <a:r>
              <a:rPr kumimoji="1" lang="zh-CN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按一下以編輯母片文字樣式</a:t>
            </a:r>
          </a:p>
          <a:p>
            <a:pPr lvl="1"/>
            <a:r>
              <a:rPr kumimoji="1" lang="zh-CN" altLang="en-US" smtClean="0"/>
              <a:t>第二層</a:t>
            </a:r>
          </a:p>
          <a:p>
            <a:pPr lvl="2"/>
            <a:r>
              <a:rPr kumimoji="1" lang="zh-CN" altLang="en-US" smtClean="0"/>
              <a:t>第三層</a:t>
            </a:r>
          </a:p>
          <a:p>
            <a:pPr lvl="3"/>
            <a:r>
              <a:rPr kumimoji="1" lang="zh-CN" altLang="en-US" smtClean="0"/>
              <a:t>第四層</a:t>
            </a:r>
          </a:p>
          <a:p>
            <a:pPr lvl="4"/>
            <a:r>
              <a:rPr kumimoji="1" lang="zh-CN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按一下以編輯母片文字樣式</a:t>
            </a:r>
          </a:p>
          <a:p>
            <a:pPr lvl="1"/>
            <a:r>
              <a:rPr kumimoji="1" lang="zh-CN" altLang="en-US" smtClean="0"/>
              <a:t>第二層</a:t>
            </a:r>
          </a:p>
          <a:p>
            <a:pPr lvl="2"/>
            <a:r>
              <a:rPr kumimoji="1" lang="zh-CN" altLang="en-US" smtClean="0"/>
              <a:t>第三層</a:t>
            </a:r>
          </a:p>
          <a:p>
            <a:pPr lvl="3"/>
            <a:r>
              <a:rPr kumimoji="1" lang="zh-CN" altLang="en-US" smtClean="0"/>
              <a:t>第四層</a:t>
            </a:r>
          </a:p>
          <a:p>
            <a:pPr lvl="4"/>
            <a:r>
              <a:rPr kumimoji="1" lang="zh-CN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按一下以編輯母片文字樣式</a:t>
            </a:r>
          </a:p>
          <a:p>
            <a:pPr lvl="1"/>
            <a:r>
              <a:rPr kumimoji="1" lang="zh-CN" altLang="en-US" smtClean="0"/>
              <a:t>第二層</a:t>
            </a:r>
          </a:p>
          <a:p>
            <a:pPr lvl="2"/>
            <a:r>
              <a:rPr kumimoji="1" lang="zh-CN" altLang="en-US" smtClean="0"/>
              <a:t>第三層</a:t>
            </a:r>
          </a:p>
          <a:p>
            <a:pPr lvl="3"/>
            <a:r>
              <a:rPr kumimoji="1" lang="zh-CN" altLang="en-US" smtClean="0"/>
              <a:t>第四層</a:t>
            </a:r>
          </a:p>
          <a:p>
            <a:pPr lvl="4"/>
            <a:r>
              <a:rPr kumimoji="1" lang="zh-CN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488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67835-5369-B844-820C-B5ED6F93B296}" type="datetimeFigureOut">
              <a:rPr kumimoji="1" lang="zh-TW" altLang="en-US" smtClean="0"/>
              <a:t>2017/7/3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CE650-4DE9-1049-9383-6D834C8389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97137" y="2583975"/>
            <a:ext cx="7197726" cy="1174180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tx1">
                    <a:alpha val="79000"/>
                  </a:schemeClr>
                </a:solidFill>
                <a:latin typeface="Source Han Sans SC Medium" charset="-122"/>
                <a:ea typeface="Source Han Sans SC Medium" charset="-122"/>
                <a:cs typeface="Source Han Sans SC Medium" charset="-122"/>
              </a:rPr>
              <a:t>安全数值警示仪</a:t>
            </a:r>
            <a:endParaRPr kumimoji="1" lang="zh-TW" altLang="en-US" dirty="0">
              <a:solidFill>
                <a:schemeClr val="tx1">
                  <a:alpha val="79000"/>
                </a:schemeClr>
              </a:solidFill>
              <a:latin typeface="Source Han Sans SC Medium" charset="-122"/>
              <a:ea typeface="Source Han Sans SC Medium" charset="-122"/>
              <a:cs typeface="Source Han Sans SC Medium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847363"/>
            <a:ext cx="9144000" cy="635427"/>
          </a:xfrm>
        </p:spPr>
        <p:txBody>
          <a:bodyPr/>
          <a:lstStyle/>
          <a:p>
            <a:r>
              <a:rPr kumimoji="1" lang="en-US" altLang="zh-TW" dirty="0" smtClean="0">
                <a:latin typeface="Source Han Sans SC" charset="-122"/>
                <a:ea typeface="Source Han Sans SC" charset="-122"/>
                <a:cs typeface="Source Han Sans SC" charset="-122"/>
              </a:rPr>
              <a:t>516202910007</a:t>
            </a:r>
            <a:r>
              <a:rPr kumimoji="1" lang="zh-CN" altLang="en-US" dirty="0" smtClean="0">
                <a:latin typeface="Source Han Sans SC" charset="-122"/>
                <a:ea typeface="Source Han Sans SC" charset="-122"/>
                <a:cs typeface="Source Han Sans SC" charset="-122"/>
              </a:rPr>
              <a:t> </a:t>
            </a:r>
            <a:r>
              <a:rPr kumimoji="1" lang="en-US" altLang="zh-CN" dirty="0" smtClean="0">
                <a:latin typeface="Source Han Sans SC" charset="-122"/>
                <a:ea typeface="Source Han Sans SC" charset="-122"/>
                <a:cs typeface="Source Han Sans SC" charset="-122"/>
              </a:rPr>
              <a:t>|</a:t>
            </a:r>
            <a:r>
              <a:rPr kumimoji="1" lang="zh-CN" altLang="en-US" dirty="0" smtClean="0">
                <a:latin typeface="Source Han Sans SC" charset="-122"/>
                <a:ea typeface="Source Han Sans SC" charset="-122"/>
                <a:cs typeface="Source Han Sans SC" charset="-122"/>
              </a:rPr>
              <a:t> </a:t>
            </a:r>
            <a:r>
              <a:rPr kumimoji="1" lang="zh-TW" altLang="en-US" dirty="0" smtClean="0">
                <a:latin typeface="Source Han Sans SC" charset="-122"/>
                <a:ea typeface="Source Han Sans SC" charset="-122"/>
                <a:cs typeface="Source Han Sans SC" charset="-122"/>
              </a:rPr>
              <a:t>王彩棣</a:t>
            </a:r>
            <a:endParaRPr kumimoji="1" lang="zh-TW" altLang="en-US" dirty="0">
              <a:latin typeface="Source Han Sans SC" charset="-122"/>
              <a:ea typeface="Source Han Sans SC" charset="-122"/>
              <a:cs typeface="Source Han Sans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 r="6641"/>
          <a:stretch/>
        </p:blipFill>
        <p:spPr>
          <a:xfrm>
            <a:off x="-81280" y="0"/>
            <a:ext cx="12273280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</p:pic>
      <p:sp>
        <p:nvSpPr>
          <p:cNvPr id="7" name="矩形 6"/>
          <p:cNvSpPr/>
          <p:nvPr/>
        </p:nvSpPr>
        <p:spPr>
          <a:xfrm>
            <a:off x="2762031" y="2719493"/>
            <a:ext cx="6696927" cy="1647630"/>
          </a:xfrm>
          <a:prstGeom prst="rect">
            <a:avLst/>
          </a:prstGeom>
          <a:solidFill>
            <a:schemeClr val="lt1">
              <a:alpha val="28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388562" y="3035476"/>
            <a:ext cx="5443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试想日常生活中：已经被转开的瓦斯炉却没有点起火焰，导致可燃气体外泄而不自觉</a:t>
            </a:r>
            <a:r>
              <a:rPr kumimoji="1" lang="mr-IN" altLang="zh-CN" sz="20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……</a:t>
            </a:r>
            <a:r>
              <a:rPr kumimoji="1" lang="zh-CN" altLang="en-US" sz="20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。</a:t>
            </a:r>
            <a:endParaRPr kumimoji="1" lang="zh-TW" altLang="en-US" sz="2000" b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1391" y="2658532"/>
            <a:ext cx="6696927" cy="16476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04082" y="3159181"/>
            <a:ext cx="654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：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那就让它在非正常值的时候提示一下吧 ！</a:t>
            </a:r>
            <a:endParaRPr kumimoji="1" lang="zh-TW" altLang="en-US" sz="2400" b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678668" y="1728534"/>
            <a:ext cx="4347992" cy="3400931"/>
            <a:chOff x="7363948" y="1874728"/>
            <a:chExt cx="4347992" cy="3400931"/>
          </a:xfrm>
        </p:grpSpPr>
        <p:sp>
          <p:nvSpPr>
            <p:cNvPr id="5" name="文字方塊 4"/>
            <p:cNvSpPr txBox="1"/>
            <p:nvPr/>
          </p:nvSpPr>
          <p:spPr>
            <a:xfrm>
              <a:off x="7474438" y="2967335"/>
              <a:ext cx="423750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 smtClean="0">
                  <a:latin typeface="Source Han Sans SC Light" charset="-122"/>
                  <a:ea typeface="Source Han Sans SC Light" charset="-122"/>
                  <a:cs typeface="Source Han Sans SC Light" charset="-122"/>
                </a:rPr>
                <a:t>舵机     </a:t>
              </a:r>
              <a:r>
                <a:rPr kumimoji="1" lang="en-US" altLang="zh-CN" sz="2400" dirty="0" smtClean="0">
                  <a:latin typeface="Source Han Sans SC Light" charset="-122"/>
                  <a:ea typeface="Source Han Sans SC Light" charset="-122"/>
                  <a:cs typeface="Source Han Sans SC Light" charset="-122"/>
                </a:rPr>
                <a:t>      </a:t>
              </a:r>
              <a:r>
                <a:rPr kumimoji="1" lang="zh-CN" altLang="en-US" sz="2400" dirty="0" smtClean="0">
                  <a:latin typeface="Source Han Sans SC Light" charset="-122"/>
                  <a:ea typeface="Source Han Sans SC Light" charset="-122"/>
                  <a:cs typeface="Source Han Sans SC Light" charset="-122"/>
                </a:rPr>
                <a:t> 电位器    </a:t>
              </a:r>
              <a:r>
                <a:rPr kumimoji="1" lang="en-US" altLang="zh-CN" sz="2400" dirty="0" smtClean="0">
                  <a:latin typeface="Source Han Sans SC Light" charset="-122"/>
                  <a:ea typeface="Source Han Sans SC Light" charset="-122"/>
                  <a:cs typeface="Source Han Sans SC Light" charset="-122"/>
                </a:rPr>
                <a:t>      </a:t>
              </a:r>
              <a:r>
                <a:rPr kumimoji="1" lang="zh-CN" altLang="en-US" sz="2400" dirty="0" smtClean="0">
                  <a:latin typeface="Source Han Sans SC Light" charset="-122"/>
                  <a:ea typeface="Source Han Sans SC Light" charset="-122"/>
                  <a:cs typeface="Source Han Sans SC Light" charset="-122"/>
                </a:rPr>
                <a:t> 蜂鸣器</a:t>
              </a:r>
            </a:p>
            <a:p>
              <a:endParaRPr kumimoji="1" lang="zh-CN" altLang="en-US" sz="2400" dirty="0" smtClean="0">
                <a:latin typeface="Source Han Sans SC Light" charset="-122"/>
                <a:ea typeface="Source Han Sans SC Light" charset="-122"/>
                <a:cs typeface="Source Han Sans SC Light" charset="-122"/>
              </a:endParaRPr>
            </a:p>
            <a:p>
              <a:endParaRPr kumimoji="1" lang="zh-CN" altLang="en-US" sz="2400" dirty="0">
                <a:latin typeface="Source Han Sans SC Light" charset="-122"/>
                <a:ea typeface="Source Han Sans SC Light" charset="-122"/>
                <a:cs typeface="Source Han Sans SC Light" charset="-122"/>
              </a:endParaRPr>
            </a:p>
            <a:p>
              <a:endParaRPr kumimoji="1" lang="zh-CN" altLang="en-US" sz="2400" dirty="0" smtClean="0">
                <a:latin typeface="Source Han Sans SC Light" charset="-122"/>
                <a:ea typeface="Source Han Sans SC Light" charset="-122"/>
                <a:cs typeface="Source Han Sans SC Light" charset="-122"/>
              </a:endParaRPr>
            </a:p>
            <a:p>
              <a:endParaRPr kumimoji="1" lang="zh-CN" altLang="en-US" sz="2400" dirty="0">
                <a:latin typeface="Source Han Sans SC Light" charset="-122"/>
                <a:ea typeface="Source Han Sans SC Light" charset="-122"/>
                <a:cs typeface="Source Han Sans SC Light" charset="-122"/>
              </a:endParaRPr>
            </a:p>
            <a:p>
              <a:endParaRPr kumimoji="1" lang="zh-CN" altLang="en-US" sz="2400" dirty="0">
                <a:latin typeface="Source Han Sans SC Light" charset="-122"/>
                <a:ea typeface="Source Han Sans SC Light" charset="-122"/>
                <a:cs typeface="Source Han Sans SC Light" charset="-122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7507458" y="1874728"/>
              <a:ext cx="30995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dirty="0" smtClean="0">
                  <a:latin typeface="Source Han Sans SC Heavy" charset="-122"/>
                  <a:ea typeface="Source Han Sans SC Heavy" charset="-122"/>
                  <a:cs typeface="Source Han Sans SC Heavy" charset="-122"/>
                </a:rPr>
                <a:t>使用装置 </a:t>
              </a:r>
              <a:r>
                <a:rPr kumimoji="1" lang="en-US" altLang="zh-CN" sz="4000" b="1" dirty="0" smtClean="0">
                  <a:latin typeface="Source Han Sans SC Heavy" charset="-122"/>
                  <a:ea typeface="Source Han Sans SC Heavy" charset="-122"/>
                  <a:cs typeface="Source Han Sans SC Heavy" charset="-122"/>
                </a:rPr>
                <a:t>|</a:t>
              </a:r>
              <a:endParaRPr kumimoji="1" lang="zh-CN" altLang="en-US" sz="4000" b="1" dirty="0" smtClean="0">
                <a:latin typeface="Source Han Sans SC Heavy" charset="-122"/>
                <a:ea typeface="Source Han Sans SC Heavy" charset="-122"/>
                <a:cs typeface="Source Han Sans SC Heavy" charset="-122"/>
              </a:endParaRPr>
            </a:p>
            <a:p>
              <a:r>
                <a:rPr kumimoji="1" lang="en-US" altLang="zh-TW" sz="4000" b="1" dirty="0" smtClean="0">
                  <a:latin typeface="Source Han Sans SC Heavy" charset="-122"/>
                  <a:ea typeface="Source Han Sans SC Heavy" charset="-122"/>
                  <a:cs typeface="Source Han Sans SC Heavy" charset="-122"/>
                </a:rPr>
                <a:t>  </a:t>
              </a:r>
              <a:endParaRPr kumimoji="1" lang="zh-TW" altLang="en-US" sz="4000" b="1" dirty="0">
                <a:latin typeface="Source Han Sans SC Heavy" charset="-122"/>
                <a:ea typeface="Source Han Sans SC Heavy" charset="-122"/>
                <a:cs typeface="Source Han Sans SC Heavy" charset="-122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2158" y="3691527"/>
              <a:ext cx="1005840" cy="12192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3948" y="3887628"/>
              <a:ext cx="1056640" cy="107696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053" y="3630374"/>
              <a:ext cx="548640" cy="1320800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7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60" y="290516"/>
            <a:ext cx="9169400" cy="65674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173698" y="2250820"/>
            <a:ext cx="3099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电路图</a:t>
            </a:r>
            <a:r>
              <a:rPr kumimoji="1" lang="en-US" altLang="zh-CN" sz="4000" b="1" dirty="0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|</a:t>
            </a:r>
            <a:endParaRPr kumimoji="1" lang="zh-CN" altLang="en-US" sz="4000" b="1" dirty="0" smtClean="0">
              <a:latin typeface="Source Han Sans SC Heavy" charset="-122"/>
              <a:ea typeface="Source Han Sans SC Heavy" charset="-122"/>
              <a:cs typeface="Source Han Sans SC Heavy" charset="-122"/>
            </a:endParaRPr>
          </a:p>
          <a:p>
            <a:r>
              <a:rPr kumimoji="1" lang="en-US" altLang="zh-TW" sz="4000" b="1" dirty="0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  </a:t>
            </a:r>
            <a:endParaRPr kumimoji="1" lang="zh-TW" altLang="en-US" sz="4000" b="1" dirty="0">
              <a:latin typeface="Source Han Sans SC Heavy" charset="-122"/>
              <a:ea typeface="Source Han Sans SC Heavy" charset="-122"/>
              <a:cs typeface="Source Han Sans SC Heavy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8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83138" y="1072260"/>
            <a:ext cx="3099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操作原理</a:t>
            </a:r>
            <a:r>
              <a:rPr kumimoji="1" lang="en-US" altLang="zh-CN" sz="4000" b="1" dirty="0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|</a:t>
            </a:r>
            <a:endParaRPr kumimoji="1" lang="zh-CN" altLang="en-US" sz="4000" b="1" dirty="0" smtClean="0">
              <a:latin typeface="Source Han Sans SC Heavy" charset="-122"/>
              <a:ea typeface="Source Han Sans SC Heavy" charset="-122"/>
              <a:cs typeface="Source Han Sans SC Heavy" charset="-122"/>
            </a:endParaRPr>
          </a:p>
          <a:p>
            <a:r>
              <a:rPr kumimoji="1" lang="en-US" altLang="zh-TW" sz="4000" b="1" dirty="0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  </a:t>
            </a:r>
            <a:endParaRPr kumimoji="1" lang="zh-TW" altLang="en-US" sz="4000" b="1" dirty="0">
              <a:latin typeface="Source Han Sans SC Heavy" charset="-122"/>
              <a:ea typeface="Source Han Sans SC Heavy" charset="-122"/>
              <a:cs typeface="Source Han Sans SC Heavy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3138" y="2041754"/>
            <a:ext cx="8249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电位器</a:t>
            </a:r>
            <a:r>
              <a:rPr lang="en-US" altLang="zh-TW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=</a:t>
            </a:r>
            <a:r>
              <a:rPr lang="zh-TW" altLang="en-US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转动开关 </a:t>
            </a:r>
            <a:r>
              <a:rPr lang="en-US" altLang="zh-TW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/ </a:t>
            </a:r>
            <a:r>
              <a:rPr lang="zh-TW" altLang="en-US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舵机</a:t>
            </a:r>
            <a:r>
              <a:rPr lang="en-US" altLang="zh-TW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=</a:t>
            </a:r>
            <a:r>
              <a:rPr lang="zh-TW" altLang="en-US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仪表指针 </a:t>
            </a:r>
            <a:r>
              <a:rPr lang="en-US" altLang="zh-TW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/ </a:t>
            </a:r>
            <a:r>
              <a:rPr lang="zh-TW" altLang="en-US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蜂鸣器</a:t>
            </a:r>
            <a:r>
              <a:rPr lang="en-US" altLang="zh-TW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=</a:t>
            </a:r>
            <a:r>
              <a:rPr lang="zh-TW" altLang="en-US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警示声音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利用屏幕显示当前数值和相对应安全颜色</a:t>
            </a:r>
            <a:r>
              <a:rPr lang="en-US" altLang="zh-TW" sz="2400" dirty="0" smtClean="0">
                <a:solidFill>
                  <a:srgbClr val="353535"/>
                </a:solidFill>
                <a:latin typeface="Source Han Sans SC Light" charset="-122"/>
                <a:ea typeface="Source Han Sans SC Light" charset="-122"/>
                <a:cs typeface="Source Han Sans SC Light" charset="-122"/>
              </a:rPr>
              <a:t>(Processing)</a:t>
            </a:r>
            <a:endParaRPr lang="zh-TW" altLang="en-US" sz="2400" dirty="0">
              <a:latin typeface="Source Han Sans SC Light" charset="-122"/>
              <a:ea typeface="Source Han Sans SC Light" charset="-122"/>
              <a:cs typeface="Source Han Sans SC Light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38" y="3312737"/>
            <a:ext cx="3332480" cy="2499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84" y="3312737"/>
            <a:ext cx="3332480" cy="24993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630" y="3312737"/>
            <a:ext cx="3332480" cy="24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6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8274929" y="2230500"/>
            <a:ext cx="7671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视频说明</a:t>
            </a:r>
            <a:r>
              <a:rPr kumimoji="1" lang="en-US" altLang="zh-CN" sz="4000" b="1" dirty="0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|</a:t>
            </a:r>
            <a:r>
              <a:rPr kumimoji="1" lang="zh-TW" altLang="en-US" sz="2400" b="1" dirty="0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 </a:t>
            </a:r>
            <a:endParaRPr kumimoji="1" lang="zh-CN" altLang="en-US" sz="2400" b="1" dirty="0" smtClean="0">
              <a:latin typeface="Source Han Sans SC Heavy" charset="-122"/>
              <a:ea typeface="Source Han Sans SC Heavy" charset="-122"/>
              <a:cs typeface="Source Han Sans SC Heavy" charset="-122"/>
            </a:endParaRPr>
          </a:p>
          <a:p>
            <a:endParaRPr kumimoji="1" lang="zh-CN" altLang="en-US" sz="4000" b="1" dirty="0" smtClean="0">
              <a:latin typeface="Source Han Sans SC Heavy" charset="-122"/>
              <a:ea typeface="Source Han Sans SC Heavy" charset="-122"/>
              <a:cs typeface="Source Han Sans SC Heavy" charset="-122"/>
            </a:endParaRPr>
          </a:p>
          <a:p>
            <a:r>
              <a:rPr kumimoji="1" lang="en-US" altLang="zh-TW" sz="4000" b="1" dirty="0" smtClean="0">
                <a:latin typeface="Source Han Sans SC Heavy" charset="-122"/>
                <a:ea typeface="Source Han Sans SC Heavy" charset="-122"/>
                <a:cs typeface="Source Han Sans SC Heavy" charset="-122"/>
              </a:rPr>
              <a:t>  </a:t>
            </a:r>
            <a:endParaRPr kumimoji="1" lang="zh-TW" altLang="en-US" sz="4000" b="1" dirty="0">
              <a:latin typeface="Source Han Sans SC Heavy" charset="-122"/>
              <a:ea typeface="Source Han Sans SC Heavy" charset="-122"/>
              <a:cs typeface="Source Han Sans SC Heavy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2498" y="3037436"/>
            <a:ext cx="97848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dirty="0">
                <a:latin typeface="Source Han Sans SC Light" charset="-122"/>
                <a:ea typeface="Source Han Sans SC Light" charset="-122"/>
                <a:cs typeface="Source Han Sans SC Light" charset="-122"/>
              </a:rPr>
              <a:t>当固定在绿色值（</a:t>
            </a:r>
            <a:r>
              <a:rPr lang="en-US" altLang="zh-TW" sz="2400" dirty="0">
                <a:latin typeface="Source Han Sans SC Light" charset="-122"/>
                <a:ea typeface="Source Han Sans SC Light" charset="-122"/>
                <a:cs typeface="Source Han Sans SC Light" charset="-122"/>
              </a:rPr>
              <a:t>95-99)</a:t>
            </a:r>
            <a:r>
              <a:rPr lang="zh-TW" altLang="en-US" sz="2400" dirty="0">
                <a:latin typeface="Source Han Sans SC Light" charset="-122"/>
                <a:ea typeface="Source Han Sans SC Light" charset="-122"/>
                <a:cs typeface="Source Han Sans SC Light" charset="-122"/>
              </a:rPr>
              <a:t> 或红色值（</a:t>
            </a:r>
            <a:r>
              <a:rPr lang="en-US" altLang="zh-TW" sz="2400" dirty="0">
                <a:latin typeface="Source Han Sans SC Light" charset="-122"/>
                <a:ea typeface="Source Han Sans SC Light" charset="-122"/>
                <a:cs typeface="Source Han Sans SC Light" charset="-122"/>
              </a:rPr>
              <a:t>111-115)</a:t>
            </a:r>
            <a:r>
              <a:rPr lang="zh-TW" altLang="en-US" sz="2400" dirty="0">
                <a:latin typeface="Source Han Sans SC Light" charset="-122"/>
                <a:ea typeface="Source Han Sans SC Light" charset="-122"/>
                <a:cs typeface="Source Han Sans SC Light" charset="-122"/>
              </a:rPr>
              <a:t>超过一定时间时</a:t>
            </a:r>
          </a:p>
          <a:p>
            <a:pPr algn="r">
              <a:lnSpc>
                <a:spcPct val="150000"/>
              </a:lnSpc>
            </a:pPr>
            <a:r>
              <a:rPr lang="zh-TW" altLang="en-US" sz="2400" dirty="0">
                <a:latin typeface="Source Han Sans SC Light" charset="-122"/>
                <a:ea typeface="Source Han Sans SC Light" charset="-122"/>
                <a:cs typeface="Source Han Sans SC Light" charset="-122"/>
              </a:rPr>
              <a:t>蜂鸣器会随着数值高低频率而响起，达到警示</a:t>
            </a:r>
            <a:r>
              <a:rPr lang="zh-TW" altLang="en-US" sz="2400" dirty="0" smtClean="0">
                <a:latin typeface="Source Han Sans SC Light" charset="-122"/>
                <a:ea typeface="Source Han Sans SC Light" charset="-122"/>
                <a:cs typeface="Source Han Sans SC Light" charset="-122"/>
              </a:rPr>
              <a:t>作用</a:t>
            </a:r>
            <a:endParaRPr lang="zh-TW" altLang="en-US" sz="2400" dirty="0">
              <a:latin typeface="Source Han Sans SC Light" charset="-122"/>
              <a:ea typeface="Source Han Sans SC Light" charset="-122"/>
              <a:cs typeface="Source Han Sans SC Light" charset="-122"/>
            </a:endParaRPr>
          </a:p>
          <a:p>
            <a:pPr algn="r">
              <a:lnSpc>
                <a:spcPct val="150000"/>
              </a:lnSpc>
            </a:pPr>
            <a:r>
              <a:rPr lang="zh-TW" altLang="en-US" sz="1600" dirty="0">
                <a:latin typeface="Source Han Sans SC Light" charset="-122"/>
                <a:ea typeface="Source Han Sans SC Light" charset="-122"/>
                <a:cs typeface="Source Han Sans SC Light" charset="-122"/>
              </a:rPr>
              <a:t>（因为电位器数值输入到</a:t>
            </a:r>
            <a:r>
              <a:rPr lang="en-US" altLang="zh-TW" sz="1600" dirty="0">
                <a:latin typeface="Source Han Sans SC Light" charset="-122"/>
                <a:ea typeface="Source Han Sans SC Light" charset="-122"/>
                <a:cs typeface="Source Han Sans SC Light" charset="-122"/>
              </a:rPr>
              <a:t>Processing</a:t>
            </a:r>
            <a:r>
              <a:rPr lang="zh-TW" altLang="en-US" sz="1600" dirty="0">
                <a:latin typeface="Source Han Sans SC Light" charset="-122"/>
                <a:ea typeface="Source Han Sans SC Light" charset="-122"/>
                <a:cs typeface="Source Han Sans SC Light" charset="-122"/>
              </a:rPr>
              <a:t>中会不稳定跳动和延迟显示，但是大致上是可以看得出来的！）</a:t>
            </a:r>
          </a:p>
        </p:txBody>
      </p:sp>
    </p:spTree>
    <p:extLst>
      <p:ext uri="{BB962C8B-B14F-4D97-AF65-F5344CB8AC3E}">
        <p14:creationId xmlns:p14="http://schemas.microsoft.com/office/powerpoint/2010/main" val="163825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145</Words>
  <Application>Microsoft Macintosh PowerPoint</Application>
  <PresentationFormat>寬螢幕</PresentationFormat>
  <Paragraphs>22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8" baseType="lpstr">
      <vt:lpstr>Calibri</vt:lpstr>
      <vt:lpstr>Calibri Light</vt:lpstr>
      <vt:lpstr>Source Han Sans SC</vt:lpstr>
      <vt:lpstr>Source Han Sans SC Heavy</vt:lpstr>
      <vt:lpstr>Source Han Sans SC Light</vt:lpstr>
      <vt:lpstr>Source Han Sans SC Medium</vt:lpstr>
      <vt:lpstr>Source Han Sans SC Normal</vt:lpstr>
      <vt:lpstr>宋体</vt:lpstr>
      <vt:lpstr>新細明體</vt:lpstr>
      <vt:lpstr>Arial</vt:lpstr>
      <vt:lpstr>Office 佈景主題</vt:lpstr>
      <vt:lpstr>安全数值警示仪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安全数值警示仪</dc:title>
  <dc:creator>Microsoft Office 使用者</dc:creator>
  <cp:lastModifiedBy>Microsoft Office 使用者</cp:lastModifiedBy>
  <cp:revision>9</cp:revision>
  <dcterms:created xsi:type="dcterms:W3CDTF">2017-07-03T01:28:31Z</dcterms:created>
  <dcterms:modified xsi:type="dcterms:W3CDTF">2017-07-03T02:59:20Z</dcterms:modified>
</cp:coreProperties>
</file>